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32399288" cy="43200638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82C"/>
    <a:srgbClr val="353C1F"/>
    <a:srgbClr val="6E861A"/>
    <a:srgbClr val="6B8D03"/>
    <a:srgbClr val="9BBF07"/>
    <a:srgbClr val="374714"/>
    <a:srgbClr val="739505"/>
    <a:srgbClr val="0D8341"/>
    <a:srgbClr val="005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2" autoAdjust="0"/>
    <p:restoredTop sz="91837" autoAdjust="0"/>
  </p:normalViewPr>
  <p:slideViewPr>
    <p:cSldViewPr snapToGrid="0" showGuides="1">
      <p:cViewPr varScale="1">
        <p:scale>
          <a:sx n="17" d="100"/>
          <a:sy n="17" d="100"/>
        </p:scale>
        <p:origin x="3570" y="90"/>
      </p:cViewPr>
      <p:guideLst>
        <p:guide orient="horz" pos="13606"/>
        <p:guide pos="10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EA9D03A-E182-4B8A-95B4-BA2AD172C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EDF24F-E7B5-44F8-A529-098B0E33B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4E4A1F-8718-4F8B-AE43-6A9C6C96406C}" type="datetimeFigureOut">
              <a:rPr lang="pt-BR"/>
              <a:pPr>
                <a:defRPr/>
              </a:pPr>
              <a:t>25/09/2023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13CF1B-462B-452E-810D-834CB3F04D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D51B72-62CE-41E8-8289-5C307B5A7A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726A70-543B-46BF-94E4-B276B7F719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C89ADC6-DFE6-42D5-A4F0-170FD4F8E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695E69-5F00-48E1-ADF4-6EB4596E15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42468A-E116-4AB1-B534-99A7F41463BD}" type="datetimeFigureOut">
              <a:rPr lang="pt-BR"/>
              <a:pPr>
                <a:defRPr/>
              </a:pPr>
              <a:t>25/09/2023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4BCAA84-25FE-4689-8494-EF8983057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2A188E0-034A-43BA-B385-3611EBF21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62DCC2-18D2-43A1-82BD-B3FF45C8B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9AB82D-F1B2-4075-BDAB-AA77F23D5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612D26-5003-4E07-943D-A914307FBE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627438" rtl="0" eaLnBrk="0" fontAlgn="base" hangingPunct="0">
      <a:spcBef>
        <a:spcPct val="30000"/>
      </a:spcBef>
      <a:spcAft>
        <a:spcPct val="0"/>
      </a:spcAft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812925" algn="l" defTabSz="3627438" rtl="0" eaLnBrk="0" fontAlgn="base" hangingPunct="0">
      <a:spcBef>
        <a:spcPct val="30000"/>
      </a:spcBef>
      <a:spcAft>
        <a:spcPct val="0"/>
      </a:spcAft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3627438" algn="l" defTabSz="3627438" rtl="0" eaLnBrk="0" fontAlgn="base" hangingPunct="0">
      <a:spcBef>
        <a:spcPct val="30000"/>
      </a:spcBef>
      <a:spcAft>
        <a:spcPct val="0"/>
      </a:spcAft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5440363" algn="l" defTabSz="3627438" rtl="0" eaLnBrk="0" fontAlgn="base" hangingPunct="0">
      <a:spcBef>
        <a:spcPct val="30000"/>
      </a:spcBef>
      <a:spcAft>
        <a:spcPct val="0"/>
      </a:spcAft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7254875" algn="l" defTabSz="3627438" rtl="0" eaLnBrk="0" fontAlgn="base" hangingPunct="0">
      <a:spcBef>
        <a:spcPct val="30000"/>
      </a:spcBef>
      <a:spcAft>
        <a:spcPct val="0"/>
      </a:spcAft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9068955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2742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696533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0324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12D26-5003-4E07-943D-A914307FBE3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36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DA62F-736F-41E1-B28C-2EF7F403A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</p:spPr>
        <p:txBody>
          <a:bodyPr lIns="0" tIns="0" rIns="0" bIns="0" numCol="1"/>
          <a:lstStyle>
            <a:lvl1pPr marL="0" indent="3600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8AC79-9EAC-4A43-AE7A-E734BDF29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</p:spPr>
        <p:txBody>
          <a:bodyPr lIns="0" tIns="0" rIns="0" bIns="0"/>
          <a:lstStyle>
            <a:lvl1pPr marL="0" indent="3600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E382744-F048-48E3-9E7B-7F9F0CBD3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</p:spPr>
        <p:txBody>
          <a:bodyPr/>
          <a:lstStyle>
            <a:lvl1pPr>
              <a:defRPr sz="3600" b="0" i="1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320238-3230-4EC8-A553-BE694548C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91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3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34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47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62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DA62F-736F-41E1-B28C-2EF7F403A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</p:spPr>
        <p:txBody>
          <a:bodyPr lIns="0" tIns="0" rIns="0" bIns="0" numCol="1"/>
          <a:lstStyle>
            <a:lvl1pPr marL="0" indent="3600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8AC79-9EAC-4A43-AE7A-E734BDF29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</p:spPr>
        <p:txBody>
          <a:bodyPr lIns="0" tIns="0" rIns="0" bIns="0"/>
          <a:lstStyle>
            <a:lvl1pPr marL="0" indent="3600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E382744-F048-48E3-9E7B-7F9F0CBD3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</p:spPr>
        <p:txBody>
          <a:bodyPr/>
          <a:lstStyle>
            <a:lvl1pPr>
              <a:defRPr sz="3600" b="0" i="1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320238-3230-4EC8-A553-BE694548C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50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EC1D07-7BDE-40D1-BAA8-496F67A4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EB9A70-525E-4D7A-BC7B-58919713705A}" type="datetimeFigureOut">
              <a:rPr lang="pt-BR"/>
              <a:pPr>
                <a:defRPr/>
              </a:pPr>
              <a:t>25/09/2023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C5EBCD-3C5A-444B-9193-CB1A5C21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D8D675-7CBB-498B-854E-651DAB2C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E7137A-60B4-4FB0-8FB6-535D6621DE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5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0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6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42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52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546-6495-491D-89D2-CEC3C7AD29AC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279-B234-4578-A76B-1CBF3534A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03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30">
            <a:extLst>
              <a:ext uri="{FF2B5EF4-FFF2-40B4-BE49-F238E27FC236}">
                <a16:creationId xmlns:a16="http://schemas.microsoft.com/office/drawing/2014/main" id="{0C698273-2D83-463B-9A22-4F111F46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2399288" cy="431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6">
            <a:extLst>
              <a:ext uri="{FF2B5EF4-FFF2-40B4-BE49-F238E27FC236}">
                <a16:creationId xmlns:a16="http://schemas.microsoft.com/office/drawing/2014/main" id="{E6C7EE09-17B5-4BC8-A432-C59A6CC2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25" y="1800225"/>
            <a:ext cx="4032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7">
            <a:extLst>
              <a:ext uri="{FF2B5EF4-FFF2-40B4-BE49-F238E27FC236}">
                <a16:creationId xmlns:a16="http://schemas.microsoft.com/office/drawing/2014/main" id="{DFD6F1D0-17B2-404E-8310-9F1D0B78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450" y="180022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8">
            <a:extLst>
              <a:ext uri="{FF2B5EF4-FFF2-40B4-BE49-F238E27FC236}">
                <a16:creationId xmlns:a16="http://schemas.microsoft.com/office/drawing/2014/main" id="{67932BDD-BADB-4037-B040-E0961EAA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838" y="1800225"/>
            <a:ext cx="24971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ipse 18">
            <a:extLst>
              <a:ext uri="{FF2B5EF4-FFF2-40B4-BE49-F238E27FC236}">
                <a16:creationId xmlns:a16="http://schemas.microsoft.com/office/drawing/2014/main" id="{415EB254-7C74-4473-922B-81F77ACF4212}"/>
              </a:ext>
            </a:extLst>
          </p:cNvPr>
          <p:cNvSpPr/>
          <p:nvPr/>
        </p:nvSpPr>
        <p:spPr>
          <a:xfrm flipV="1">
            <a:off x="1800225" y="5400675"/>
            <a:ext cx="28800425" cy="125413"/>
          </a:xfrm>
          <a:custGeom>
            <a:avLst/>
            <a:gdLst>
              <a:gd name="connsiteX0" fmla="*/ 0 w 8442960"/>
              <a:gd name="connsiteY0" fmla="*/ 4221480 h 8442960"/>
              <a:gd name="connsiteX1" fmla="*/ 4221480 w 8442960"/>
              <a:gd name="connsiteY1" fmla="*/ 0 h 8442960"/>
              <a:gd name="connsiteX2" fmla="*/ 8442960 w 8442960"/>
              <a:gd name="connsiteY2" fmla="*/ 4221480 h 8442960"/>
              <a:gd name="connsiteX3" fmla="*/ 4221480 w 8442960"/>
              <a:gd name="connsiteY3" fmla="*/ 8442960 h 8442960"/>
              <a:gd name="connsiteX4" fmla="*/ 0 w 8442960"/>
              <a:gd name="connsiteY4" fmla="*/ 4221480 h 8442960"/>
              <a:gd name="connsiteX0" fmla="*/ 0 w 8442960"/>
              <a:gd name="connsiteY0" fmla="*/ 4221480 h 4749165"/>
              <a:gd name="connsiteX1" fmla="*/ 4221480 w 8442960"/>
              <a:gd name="connsiteY1" fmla="*/ 0 h 4749165"/>
              <a:gd name="connsiteX2" fmla="*/ 8442960 w 8442960"/>
              <a:gd name="connsiteY2" fmla="*/ 4221480 h 4749165"/>
              <a:gd name="connsiteX3" fmla="*/ 0 w 8442960"/>
              <a:gd name="connsiteY3" fmla="*/ 4221480 h 4749165"/>
              <a:gd name="connsiteX0" fmla="*/ 0 w 8442960"/>
              <a:gd name="connsiteY0" fmla="*/ 4221480 h 4541650"/>
              <a:gd name="connsiteX1" fmla="*/ 4221480 w 8442960"/>
              <a:gd name="connsiteY1" fmla="*/ 0 h 4541650"/>
              <a:gd name="connsiteX2" fmla="*/ 8442960 w 8442960"/>
              <a:gd name="connsiteY2" fmla="*/ 4221480 h 4541650"/>
              <a:gd name="connsiteX3" fmla="*/ 0 w 8442960"/>
              <a:gd name="connsiteY3" fmla="*/ 4221480 h 4541650"/>
              <a:gd name="connsiteX0" fmla="*/ 0 w 8442960"/>
              <a:gd name="connsiteY0" fmla="*/ 4221480 h 4541650"/>
              <a:gd name="connsiteX1" fmla="*/ 4221480 w 8442960"/>
              <a:gd name="connsiteY1" fmla="*/ 0 h 4541650"/>
              <a:gd name="connsiteX2" fmla="*/ 8442960 w 8442960"/>
              <a:gd name="connsiteY2" fmla="*/ 4221480 h 4541650"/>
              <a:gd name="connsiteX3" fmla="*/ 0 w 8442960"/>
              <a:gd name="connsiteY3" fmla="*/ 4221480 h 4541650"/>
              <a:gd name="connsiteX0" fmla="*/ 0 w 8442960"/>
              <a:gd name="connsiteY0" fmla="*/ 4221480 h 4236736"/>
              <a:gd name="connsiteX1" fmla="*/ 4221480 w 8442960"/>
              <a:gd name="connsiteY1" fmla="*/ 0 h 4236736"/>
              <a:gd name="connsiteX2" fmla="*/ 8442960 w 8442960"/>
              <a:gd name="connsiteY2" fmla="*/ 4221480 h 4236736"/>
              <a:gd name="connsiteX3" fmla="*/ 0 w 8442960"/>
              <a:gd name="connsiteY3" fmla="*/ 4221480 h 42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2960" h="4236736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Elipse 18">
            <a:extLst>
              <a:ext uri="{FF2B5EF4-FFF2-40B4-BE49-F238E27FC236}">
                <a16:creationId xmlns:a16="http://schemas.microsoft.com/office/drawing/2014/main" id="{94FA8B1E-D586-40B5-B889-B6412F8DE6E2}"/>
              </a:ext>
            </a:extLst>
          </p:cNvPr>
          <p:cNvSpPr/>
          <p:nvPr/>
        </p:nvSpPr>
        <p:spPr>
          <a:xfrm>
            <a:off x="1800225" y="10674350"/>
            <a:ext cx="28800425" cy="125413"/>
          </a:xfrm>
          <a:custGeom>
            <a:avLst/>
            <a:gdLst>
              <a:gd name="connsiteX0" fmla="*/ 0 w 8442960"/>
              <a:gd name="connsiteY0" fmla="*/ 4221480 h 8442960"/>
              <a:gd name="connsiteX1" fmla="*/ 4221480 w 8442960"/>
              <a:gd name="connsiteY1" fmla="*/ 0 h 8442960"/>
              <a:gd name="connsiteX2" fmla="*/ 8442960 w 8442960"/>
              <a:gd name="connsiteY2" fmla="*/ 4221480 h 8442960"/>
              <a:gd name="connsiteX3" fmla="*/ 4221480 w 8442960"/>
              <a:gd name="connsiteY3" fmla="*/ 8442960 h 8442960"/>
              <a:gd name="connsiteX4" fmla="*/ 0 w 8442960"/>
              <a:gd name="connsiteY4" fmla="*/ 4221480 h 8442960"/>
              <a:gd name="connsiteX0" fmla="*/ 0 w 8442960"/>
              <a:gd name="connsiteY0" fmla="*/ 4221480 h 4749165"/>
              <a:gd name="connsiteX1" fmla="*/ 4221480 w 8442960"/>
              <a:gd name="connsiteY1" fmla="*/ 0 h 4749165"/>
              <a:gd name="connsiteX2" fmla="*/ 8442960 w 8442960"/>
              <a:gd name="connsiteY2" fmla="*/ 4221480 h 4749165"/>
              <a:gd name="connsiteX3" fmla="*/ 0 w 8442960"/>
              <a:gd name="connsiteY3" fmla="*/ 4221480 h 4749165"/>
              <a:gd name="connsiteX0" fmla="*/ 0 w 8442960"/>
              <a:gd name="connsiteY0" fmla="*/ 4221480 h 4541650"/>
              <a:gd name="connsiteX1" fmla="*/ 4221480 w 8442960"/>
              <a:gd name="connsiteY1" fmla="*/ 0 h 4541650"/>
              <a:gd name="connsiteX2" fmla="*/ 8442960 w 8442960"/>
              <a:gd name="connsiteY2" fmla="*/ 4221480 h 4541650"/>
              <a:gd name="connsiteX3" fmla="*/ 0 w 8442960"/>
              <a:gd name="connsiteY3" fmla="*/ 4221480 h 4541650"/>
              <a:gd name="connsiteX0" fmla="*/ 0 w 8442960"/>
              <a:gd name="connsiteY0" fmla="*/ 4221480 h 4541650"/>
              <a:gd name="connsiteX1" fmla="*/ 4221480 w 8442960"/>
              <a:gd name="connsiteY1" fmla="*/ 0 h 4541650"/>
              <a:gd name="connsiteX2" fmla="*/ 8442960 w 8442960"/>
              <a:gd name="connsiteY2" fmla="*/ 4221480 h 4541650"/>
              <a:gd name="connsiteX3" fmla="*/ 0 w 8442960"/>
              <a:gd name="connsiteY3" fmla="*/ 4221480 h 4541650"/>
              <a:gd name="connsiteX0" fmla="*/ 0 w 8442960"/>
              <a:gd name="connsiteY0" fmla="*/ 4221480 h 4236736"/>
              <a:gd name="connsiteX1" fmla="*/ 4221480 w 8442960"/>
              <a:gd name="connsiteY1" fmla="*/ 0 h 4236736"/>
              <a:gd name="connsiteX2" fmla="*/ 8442960 w 8442960"/>
              <a:gd name="connsiteY2" fmla="*/ 4221480 h 4236736"/>
              <a:gd name="connsiteX3" fmla="*/ 0 w 8442960"/>
              <a:gd name="connsiteY3" fmla="*/ 4221480 h 42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2960" h="4236736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8">
            <a:extLst>
              <a:ext uri="{FF2B5EF4-FFF2-40B4-BE49-F238E27FC236}">
                <a16:creationId xmlns:a16="http://schemas.microsoft.com/office/drawing/2014/main" id="{88355640-DFC7-B41C-84B4-4BED8316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40646559"/>
            <a:ext cx="32399288" cy="261079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A14A4-79BB-4169-B36A-DAC2B149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0000" y="10943250"/>
            <a:ext cx="13500000" cy="12548521"/>
          </a:xfrm>
        </p:spPr>
        <p:txBody>
          <a:bodyPr>
            <a:norm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endParaRPr lang="pt-BR" dirty="0">
              <a:latin typeface="Josefin Sans" pitchFamily="2" charset="77"/>
            </a:endParaRP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Veja as regras para composição do banner, disponíveis no site da JAI:</a:t>
            </a: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É obrigatório que o pôster seja confeccionado com cordão para pendurar.</a:t>
            </a: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Dimensões do pôster - sugerimos atenção: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largura: mínima 50cm e máxima 90cm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altura: mínima 80cm e máxima 120cm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latin typeface="Josefin Sans" pitchFamily="2" charset="77"/>
            </a:endParaRP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Deverá constar no pôster: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área do conhecimento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título idêntico ao do resumo aceito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nomes e instituições dos autores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latin typeface="Josefin Sans" pitchFamily="2" charset="77"/>
            </a:endParaRP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O pôster deverá ter clareza</a:t>
            </a: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Considerando os aspectos técnicos, orçamentários e de sustentabilidade a Imprensa Universitária solicita que os banners  a serem impressos naquela unidade possuam o FUNDO BRANCO (Sem preenchimento)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3FD586C-849A-DBAE-C31F-E322F90AD81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307" y="34011835"/>
            <a:ext cx="10978293" cy="6330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739C8EE-6380-4F0F-BF2A-2616E6A706C5}"/>
              </a:ext>
            </a:extLst>
          </p:cNvPr>
          <p:cNvSpPr txBox="1">
            <a:spLocks/>
          </p:cNvSpPr>
          <p:nvPr/>
        </p:nvSpPr>
        <p:spPr>
          <a:xfrm>
            <a:off x="1800225" y="4478246"/>
            <a:ext cx="28800425" cy="5399088"/>
          </a:xfrm>
          <a:prstGeom prst="rect">
            <a:avLst/>
          </a:prstGeom>
        </p:spPr>
        <p:txBody>
          <a:bodyPr lIns="360000" tIns="360000" rIns="360000" bIns="360000" anchor="ctr">
            <a:normAutofit lnSpcReduction="10000"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1600"/>
              </a:spcAft>
              <a:defRPr/>
            </a:pPr>
            <a:r>
              <a:rPr lang="pt-BR" sz="60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Título DO </a:t>
            </a:r>
            <a:r>
              <a:rPr lang="pt-BR" sz="6000" b="1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TRAbaLHO</a:t>
            </a:r>
            <a:r>
              <a:rPr lang="pt-BR" sz="60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, que deve ser claro e conciso, refletindo seu conteúdo, e deve ser Idêntico ao do ARTIGO Aceito</a:t>
            </a:r>
          </a:p>
          <a:p>
            <a:pPr algn="ctr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Silva, José P.¹(IC); Ferreira, </a:t>
            </a:r>
            <a:r>
              <a:rPr lang="pt-B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Antonio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 J. R.¹(O); Santos, João T.²(PG)</a:t>
            </a:r>
          </a:p>
          <a:p>
            <a:pPr algn="ctr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¹Departamento de Química, Universidade Federal de Santa Maria; ²Departamento de Física, Universidade Federal de Santa Maria</a:t>
            </a:r>
          </a:p>
          <a:p>
            <a:pPr algn="ctr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pt-BR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osefin Sans" pitchFamily="2" charset="77"/>
                <a:cs typeface="Arial" panose="020B0604020202020204" pitchFamily="34" charset="0"/>
              </a:rPr>
              <a:t>email</a:t>
            </a:r>
            <a:endParaRPr lang="pt-BR" sz="3200" i="1" dirty="0">
              <a:solidFill>
                <a:schemeClr val="tx1">
                  <a:lumMod val="95000"/>
                  <a:lumOff val="5000"/>
                </a:schemeClr>
              </a:solidFill>
              <a:latin typeface="Josefin Sans" pitchFamily="2" charset="77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4B9CD9C-8BC6-FE90-67A8-CA725D87C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65744" y="1556282"/>
            <a:ext cx="4073008" cy="120582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D63A8D-F078-531D-81CC-A7BB555BA57B}"/>
              </a:ext>
            </a:extLst>
          </p:cNvPr>
          <p:cNvCxnSpPr/>
          <p:nvPr/>
        </p:nvCxnSpPr>
        <p:spPr>
          <a:xfrm>
            <a:off x="1798638" y="9976949"/>
            <a:ext cx="28800425" cy="0"/>
          </a:xfrm>
          <a:prstGeom prst="line">
            <a:avLst/>
          </a:prstGeom>
          <a:ln w="76200">
            <a:solidFill>
              <a:srgbClr val="353C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885E81C-5669-49BE-85BD-875B3897B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0" y="11584934"/>
            <a:ext cx="13500000" cy="9043835"/>
          </a:xfrm>
        </p:spPr>
        <p:txBody>
          <a:bodyPr>
            <a:norm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Leia as orientações abaixo e complete este espaço editando a caixa de texto com o seu conteúdo textual. Este é apenas um texto de exemplo Este é um modelo de banner para a Jornada Acadêmica Integrada da Universidade Federal de Santa Maria. Verifique as normas de banners e demais orientações. Edite os espaços de acordo com sua necessidade.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De acordo com as recomendações das Normas de Banners, recomenda-se que se utilize o </a:t>
            </a:r>
            <a:r>
              <a:rPr lang="pt-BR" b="1" dirty="0">
                <a:latin typeface="Josefin Sans" pitchFamily="2" charset="77"/>
              </a:rPr>
              <a:t>mínimo de texto</a:t>
            </a:r>
            <a:r>
              <a:rPr lang="pt-BR" dirty="0">
                <a:latin typeface="Josefin Sans" pitchFamily="2" charset="77"/>
              </a:rPr>
              <a:t> e o </a:t>
            </a:r>
            <a:r>
              <a:rPr lang="pt-BR" b="1" dirty="0">
                <a:latin typeface="Josefin Sans" pitchFamily="2" charset="77"/>
              </a:rPr>
              <a:t>máximo de figuras, fotos, tabelas e recursos gráficos possíveis.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Insira quantas imagens e recursos gráficos forem desejados, e ajuste os tamanhos e posições livremente para que as informações fiquem ordenadas e proporcionem boa compreensão. Os espaços, posições e tamanhos deverão ser ajustados ao conteúdo do seu banner.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Organize as informações de modo que as ideias centrais do trabalho sejam facilmente compreendidas.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5AE82E-ED4F-4C81-1CDB-356C98763044}"/>
              </a:ext>
            </a:extLst>
          </p:cNvPr>
          <p:cNvSpPr txBox="1"/>
          <p:nvPr/>
        </p:nvSpPr>
        <p:spPr>
          <a:xfrm>
            <a:off x="1798964" y="10907713"/>
            <a:ext cx="13499775" cy="6586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BBF07"/>
              </a:gs>
              <a:gs pos="73000">
                <a:srgbClr val="6E861A"/>
              </a:gs>
              <a:gs pos="100000">
                <a:srgbClr val="374714"/>
              </a:gs>
            </a:gsLst>
            <a:lin ang="10800000" scaled="0"/>
            <a:tileRect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algn="l" defTabSz="323990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 pitchFamily="2" charset="77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8" name="Espaço Reservado para Conteúdo 1">
            <a:extLst>
              <a:ext uri="{FF2B5EF4-FFF2-40B4-BE49-F238E27FC236}">
                <a16:creationId xmlns:a16="http://schemas.microsoft.com/office/drawing/2014/main" id="{F63108D5-1171-3094-DB29-D16E92305F92}"/>
              </a:ext>
            </a:extLst>
          </p:cNvPr>
          <p:cNvSpPr txBox="1">
            <a:spLocks/>
          </p:cNvSpPr>
          <p:nvPr/>
        </p:nvSpPr>
        <p:spPr>
          <a:xfrm>
            <a:off x="1800000" y="21952102"/>
            <a:ext cx="13500000" cy="11385475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360000" algn="l" defTabSz="323990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Leia as orientações abaixo e complete este espaço editando a caixa de texto com o seu conteúdo textual. Este é apenas um texto de exemplo Este é um modelo de banner para a Jornada Acadêmica Integrada da Universidade Federal de Santa Maria. Verifique as normas de banners e demais orientações. Edite os espaços de acordo com sua necessidade.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De acordo com as recomendações das Normas de Banners da JAI, recomenda-se que se utilize o </a:t>
            </a:r>
            <a:r>
              <a:rPr lang="pt-BR" b="1" dirty="0">
                <a:latin typeface="Josefin Sans" pitchFamily="2" charset="77"/>
              </a:rPr>
              <a:t>mínimo de texto</a:t>
            </a:r>
            <a:r>
              <a:rPr lang="pt-BR" dirty="0">
                <a:latin typeface="Josefin Sans" pitchFamily="2" charset="77"/>
              </a:rPr>
              <a:t> e o </a:t>
            </a:r>
            <a:r>
              <a:rPr lang="pt-BR" b="1" dirty="0">
                <a:latin typeface="Josefin Sans" pitchFamily="2" charset="77"/>
              </a:rPr>
              <a:t>máximo de figuras, fotos, tabelas e recursos gráficos possíveis.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Insira quantas imagens e recursos gráficos forem desejados, e ajuste os tamanhos e posições livremente para que as informações fiquem ordenadas e proporcionem boa compreensão. Os espaços, posições e tamanhos deverão ser ajustados ao conteúdo do seu banner.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Organize as informações de modo que as ideias centrais do trabalho sejam facilmente compreendidas. tamanhos deverão ser ajustados ao conteúdo do seu banner.</a:t>
            </a:r>
          </a:p>
          <a:p>
            <a:pPr fontAlgn="auto">
              <a:defRPr/>
            </a:pPr>
            <a:r>
              <a:rPr lang="pt-BR" dirty="0">
                <a:latin typeface="Josefin Sans" pitchFamily="2" charset="77"/>
              </a:rPr>
              <a:t>Organize as informações de modo que as ideias centrais do trabalho sejam facilmente compreendidas.</a:t>
            </a:r>
          </a:p>
          <a:p>
            <a:pPr fontAlgn="auto">
              <a:defRPr/>
            </a:pPr>
            <a:endParaRPr lang="pt-BR" dirty="0">
              <a:latin typeface="Josefin Sa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3957D-86B2-EA45-A534-1AF3F59D665F}"/>
              </a:ext>
            </a:extLst>
          </p:cNvPr>
          <p:cNvSpPr txBox="1"/>
          <p:nvPr/>
        </p:nvSpPr>
        <p:spPr>
          <a:xfrm>
            <a:off x="1798964" y="21274881"/>
            <a:ext cx="13499775" cy="6586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BBF07"/>
              </a:gs>
              <a:gs pos="73000">
                <a:srgbClr val="6E861A"/>
              </a:gs>
              <a:gs pos="100000">
                <a:srgbClr val="374714"/>
              </a:gs>
            </a:gsLst>
            <a:lin ang="10800000" scaled="0"/>
            <a:tileRect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algn="l" defTabSz="323990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 pitchFamily="2" charset="77"/>
                <a:cs typeface="Arial" panose="020B0604020202020204" pitchFamily="34" charset="0"/>
              </a:rPr>
              <a:t>SEÇÃO 1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8BF58046-B196-BFC3-DEA9-D40FC4D5E625}"/>
              </a:ext>
            </a:extLst>
          </p:cNvPr>
          <p:cNvSpPr txBox="1"/>
          <p:nvPr/>
        </p:nvSpPr>
        <p:spPr>
          <a:xfrm>
            <a:off x="17100112" y="10943250"/>
            <a:ext cx="13499775" cy="6586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BBF07"/>
              </a:gs>
              <a:gs pos="73000">
                <a:srgbClr val="6E861A"/>
              </a:gs>
              <a:gs pos="100000">
                <a:srgbClr val="374714"/>
              </a:gs>
            </a:gsLst>
            <a:lin ang="10800000" scaled="0"/>
            <a:tileRect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algn="l" defTabSz="323990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200" b="1" dirty="0">
                <a:solidFill>
                  <a:schemeClr val="bg1"/>
                </a:solidFill>
                <a:latin typeface="Josefin Sans" pitchFamily="2" charset="77"/>
                <a:cs typeface="Arial" panose="020B0604020202020204" pitchFamily="34" charset="0"/>
              </a:rPr>
              <a:t>SEÇÃO 2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osefin Sans" pitchFamily="2" charset="77"/>
              <a:cs typeface="Arial" panose="020B0604020202020204" pitchFamily="34" charset="0"/>
            </a:endParaRP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58002221-1DFB-A8CF-FAF3-22F7F5A5A2A4}"/>
              </a:ext>
            </a:extLst>
          </p:cNvPr>
          <p:cNvSpPr txBox="1">
            <a:spLocks/>
          </p:cNvSpPr>
          <p:nvPr/>
        </p:nvSpPr>
        <p:spPr>
          <a:xfrm>
            <a:off x="5394244" y="33241954"/>
            <a:ext cx="13500000" cy="9043835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360000" algn="l" defTabSz="323990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Figura 1 – Logotipo da IEEE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ADBA49A-CD56-1A8A-C1F0-638CCEDDD11E}"/>
              </a:ext>
            </a:extLst>
          </p:cNvPr>
          <p:cNvSpPr txBox="1">
            <a:spLocks/>
          </p:cNvSpPr>
          <p:nvPr/>
        </p:nvSpPr>
        <p:spPr>
          <a:xfrm>
            <a:off x="17098850" y="31203862"/>
            <a:ext cx="13500000" cy="125485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360000" algn="l" defTabSz="323990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buFont typeface="Arial" panose="020B0604020202020204" pitchFamily="34" charset="0"/>
              <a:buNone/>
              <a:defRPr/>
            </a:pPr>
            <a:endParaRPr lang="pt-BR" dirty="0">
              <a:latin typeface="Josefin Sans" pitchFamily="2" charset="77"/>
            </a:endParaRP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Veja as regras para composição do banner, disponíveis no site da JAI:</a:t>
            </a: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É obrigatório que o pôster seja confeccionado com cordão para pendurar.</a:t>
            </a: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Dimensões do pôster - sugerimos atenção: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largura: mínima 50cm e máxima 90cm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altura: mínima 80cm e máxima 120cm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latin typeface="Josefin Sans" pitchFamily="2" charset="77"/>
            </a:endParaRPr>
          </a:p>
          <a:p>
            <a:pPr marL="514350" indent="-514350" fontAlgn="auto">
              <a:buFont typeface="Arial" panose="020B0604020202020204" pitchFamily="34" charset="0"/>
              <a:buAutoNum type="alphaLcParenR"/>
              <a:defRPr/>
            </a:pPr>
            <a:r>
              <a:rPr lang="pt-BR" dirty="0">
                <a:latin typeface="Josefin Sans" pitchFamily="2" charset="77"/>
              </a:rPr>
              <a:t>Deverá constar no pôster: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área do conhecimento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título idêntico ao do resumo aceito</a:t>
            </a:r>
          </a:p>
          <a:p>
            <a:pPr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Josefin Sans" pitchFamily="2" charset="77"/>
              </a:rPr>
              <a:t>nomes e instituições dos </a:t>
            </a:r>
            <a:r>
              <a:rPr lang="pt-BR" dirty="0" err="1">
                <a:latin typeface="Josefin Sans" pitchFamily="2" charset="77"/>
              </a:rPr>
              <a:t>autore</a:t>
            </a:r>
            <a:endParaRPr lang="pt-BR" dirty="0">
              <a:latin typeface="Josefin Sans" pitchFamily="2" charset="77"/>
            </a:endParaRP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75DE6F03-DA96-F28E-5E2D-593CF71B6960}"/>
              </a:ext>
            </a:extLst>
          </p:cNvPr>
          <p:cNvSpPr txBox="1"/>
          <p:nvPr/>
        </p:nvSpPr>
        <p:spPr>
          <a:xfrm>
            <a:off x="17098962" y="31203862"/>
            <a:ext cx="13499775" cy="6586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rgbClr val="9BBF07"/>
              </a:gs>
              <a:gs pos="73000">
                <a:srgbClr val="6E861A"/>
              </a:gs>
              <a:gs pos="100000">
                <a:srgbClr val="374714"/>
              </a:gs>
            </a:gsLst>
            <a:lin ang="10800000" scaled="0"/>
            <a:tileRect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algn="l" defTabSz="323990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 pitchFamily="2" charset="77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328BD58-1957-5833-0D83-7143511E85AE}"/>
              </a:ext>
            </a:extLst>
          </p:cNvPr>
          <p:cNvSpPr txBox="1"/>
          <p:nvPr/>
        </p:nvSpPr>
        <p:spPr>
          <a:xfrm>
            <a:off x="8104909" y="21719370"/>
            <a:ext cx="1620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Josefin Sans" pitchFamily="2" charset="77"/>
            </a:endParaRPr>
          </a:p>
        </p:txBody>
      </p:sp>
      <p:pic>
        <p:nvPicPr>
          <p:cNvPr id="32" name="Imagem 31" descr="Uma imagem contendo Logotipo&#10;&#10;Descrição gerada automaticamente">
            <a:extLst>
              <a:ext uri="{FF2B5EF4-FFF2-40B4-BE49-F238E27FC236}">
                <a16:creationId xmlns:a16="http://schemas.microsoft.com/office/drawing/2014/main" id="{AC5CA634-F53A-7D89-035F-9A5357A1D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52" y="1440616"/>
            <a:ext cx="9540715" cy="3068371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74696ED0-494C-6D85-9DDA-D60BC7C0CD94}"/>
              </a:ext>
            </a:extLst>
          </p:cNvPr>
          <p:cNvGrpSpPr/>
          <p:nvPr/>
        </p:nvGrpSpPr>
        <p:grpSpPr>
          <a:xfrm>
            <a:off x="10694587" y="4046398"/>
            <a:ext cx="21172148" cy="466028"/>
            <a:chOff x="10709201" y="3935043"/>
            <a:chExt cx="21172148" cy="304800"/>
          </a:xfrm>
        </p:grpSpPr>
        <p:cxnSp>
          <p:nvCxnSpPr>
            <p:cNvPr id="34" name="Straight Connector 29">
              <a:extLst>
                <a:ext uri="{FF2B5EF4-FFF2-40B4-BE49-F238E27FC236}">
                  <a16:creationId xmlns:a16="http://schemas.microsoft.com/office/drawing/2014/main" id="{779A9E78-4858-0B6A-3892-B5BE5616ECB9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676" y="3935043"/>
              <a:ext cx="21168585" cy="0"/>
            </a:xfrm>
            <a:prstGeom prst="line">
              <a:avLst/>
            </a:prstGeom>
            <a:ln w="76200">
              <a:solidFill>
                <a:srgbClr val="A9C8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9">
              <a:extLst>
                <a:ext uri="{FF2B5EF4-FFF2-40B4-BE49-F238E27FC236}">
                  <a16:creationId xmlns:a16="http://schemas.microsoft.com/office/drawing/2014/main" id="{BECB10B2-2D5A-0D11-C9F3-B74BC4DE5D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764" y="4087443"/>
              <a:ext cx="21168585" cy="0"/>
            </a:xfrm>
            <a:prstGeom prst="line">
              <a:avLst/>
            </a:prstGeom>
            <a:ln w="76200">
              <a:solidFill>
                <a:srgbClr val="6E8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9">
              <a:extLst>
                <a:ext uri="{FF2B5EF4-FFF2-40B4-BE49-F238E27FC236}">
                  <a16:creationId xmlns:a16="http://schemas.microsoft.com/office/drawing/2014/main" id="{AEEA7D3B-A554-A81F-E523-502A35CFB011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201" y="4239843"/>
              <a:ext cx="21168585" cy="0"/>
            </a:xfrm>
            <a:prstGeom prst="line">
              <a:avLst/>
            </a:prstGeom>
            <a:ln w="76200">
              <a:solidFill>
                <a:srgbClr val="353C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9ED2B27-23E8-9894-D666-BE9DCF0EC58B}"/>
              </a:ext>
            </a:extLst>
          </p:cNvPr>
          <p:cNvGrpSpPr/>
          <p:nvPr/>
        </p:nvGrpSpPr>
        <p:grpSpPr>
          <a:xfrm>
            <a:off x="427038" y="4058793"/>
            <a:ext cx="2520000" cy="466028"/>
            <a:chOff x="10709201" y="3935043"/>
            <a:chExt cx="21172148" cy="304800"/>
          </a:xfrm>
        </p:grpSpPr>
        <p:cxnSp>
          <p:nvCxnSpPr>
            <p:cNvPr id="50" name="Straight Connector 29">
              <a:extLst>
                <a:ext uri="{FF2B5EF4-FFF2-40B4-BE49-F238E27FC236}">
                  <a16:creationId xmlns:a16="http://schemas.microsoft.com/office/drawing/2014/main" id="{9AD6172A-6570-FE83-6DAB-6833F51E8D67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676" y="3935043"/>
              <a:ext cx="21168585" cy="0"/>
            </a:xfrm>
            <a:prstGeom prst="line">
              <a:avLst/>
            </a:prstGeom>
            <a:ln w="76200">
              <a:solidFill>
                <a:srgbClr val="A9C8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9">
              <a:extLst>
                <a:ext uri="{FF2B5EF4-FFF2-40B4-BE49-F238E27FC236}">
                  <a16:creationId xmlns:a16="http://schemas.microsoft.com/office/drawing/2014/main" id="{50EB5308-AD82-1C30-8290-EA14D0E6E34B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764" y="4087443"/>
              <a:ext cx="21168585" cy="0"/>
            </a:xfrm>
            <a:prstGeom prst="line">
              <a:avLst/>
            </a:prstGeom>
            <a:ln w="76200">
              <a:solidFill>
                <a:srgbClr val="6E8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9">
              <a:extLst>
                <a:ext uri="{FF2B5EF4-FFF2-40B4-BE49-F238E27FC236}">
                  <a16:creationId xmlns:a16="http://schemas.microsoft.com/office/drawing/2014/main" id="{B2BDF8CA-28E1-987E-31EC-7D65C84AFFD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201" y="4239843"/>
              <a:ext cx="21168585" cy="0"/>
            </a:xfrm>
            <a:prstGeom prst="line">
              <a:avLst/>
            </a:prstGeom>
            <a:ln w="76200">
              <a:solidFill>
                <a:srgbClr val="353C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4F40F664-5050-33FD-FFDB-39C56FF724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043" y="739364"/>
            <a:ext cx="5327368" cy="28422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64E6C6-B378-4574-B531-B595E6B90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848" y="41579684"/>
            <a:ext cx="19896389" cy="13836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666F65-85D1-4C67-A728-39CA76548EAF}"/>
              </a:ext>
            </a:extLst>
          </p:cNvPr>
          <p:cNvSpPr txBox="1"/>
          <p:nvPr/>
        </p:nvSpPr>
        <p:spPr>
          <a:xfrm>
            <a:off x="9011253" y="42004922"/>
            <a:ext cx="269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53C1F"/>
                </a:solidFill>
              </a:rPr>
              <a:t>SPONSORS: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da 2">
      <a:dk1>
        <a:sysClr val="windowText" lastClr="000000"/>
      </a:dk1>
      <a:lt1>
        <a:sysClr val="window" lastClr="FFFFFF"/>
      </a:lt1>
      <a:dk2>
        <a:srgbClr val="005D8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9" id="{188AE8C2-D9C4-4E7D-B816-868715231910}" vid="{1DB770D4-0319-4F91-B305-EC0D1A92E9B1}"/>
    </a:ext>
  </a:extLst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28966</TotalTime>
  <Words>582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Josefin Sans</vt:lpstr>
      <vt:lpstr>Personalizar design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pccli</dc:creator>
  <cp:lastModifiedBy>Gustavo Koch</cp:lastModifiedBy>
  <cp:revision>14</cp:revision>
  <dcterms:created xsi:type="dcterms:W3CDTF">2018-09-03T15:31:15Z</dcterms:created>
  <dcterms:modified xsi:type="dcterms:W3CDTF">2023-09-25T20:30:47Z</dcterms:modified>
</cp:coreProperties>
</file>